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6" r:id="rId3"/>
    <p:sldId id="268" r:id="rId4"/>
    <p:sldId id="269" r:id="rId5"/>
    <p:sldId id="257" r:id="rId6"/>
    <p:sldId id="264" r:id="rId7"/>
    <p:sldId id="260" r:id="rId8"/>
    <p:sldId id="26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1430021" y="642918"/>
            <a:ext cx="6283959" cy="5214974"/>
            <a:chOff x="1785918" y="1142984"/>
            <a:chExt cx="5783893" cy="4857784"/>
          </a:xfrm>
        </p:grpSpPr>
        <p:pic>
          <p:nvPicPr>
            <p:cNvPr id="14" name="Picture 10" descr="http://i014.radikal.ru/0808/8d/ce23009df649.pn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1785918" y="2000240"/>
              <a:ext cx="5783893" cy="4000528"/>
            </a:xfrm>
            <a:prstGeom prst="rect">
              <a:avLst/>
            </a:prstGeom>
            <a:noFill/>
          </p:spPr>
        </p:pic>
        <p:pic>
          <p:nvPicPr>
            <p:cNvPr id="15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2143108" y="1142984"/>
              <a:ext cx="285752" cy="857256"/>
            </a:xfrm>
            <a:prstGeom prst="rect">
              <a:avLst/>
            </a:prstGeom>
            <a:noFill/>
          </p:spPr>
        </p:pic>
        <p:pic>
          <p:nvPicPr>
            <p:cNvPr id="16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6715140" y="1142984"/>
              <a:ext cx="285752" cy="857256"/>
            </a:xfrm>
            <a:prstGeom prst="rect">
              <a:avLst/>
            </a:prstGeom>
            <a:noFill/>
          </p:spPr>
        </p:pic>
      </p:grpSp>
      <p:pic>
        <p:nvPicPr>
          <p:cNvPr id="25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63866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300" name="Picture 12" descr="http://files.kabobo.ru/tw_files2/urls_3455/12/d-11209/11209_html_748f1f66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992836" flipH="1">
            <a:off x="6080182" y="385125"/>
            <a:ext cx="2994795" cy="1996530"/>
          </a:xfrm>
          <a:prstGeom prst="rect">
            <a:avLst/>
          </a:prstGeom>
          <a:noFill/>
        </p:spPr>
      </p:pic>
      <p:sp>
        <p:nvSpPr>
          <p:cNvPr id="12308" name="AutoShape 20" descr="104972731_large_03.png"/>
          <p:cNvSpPr>
            <a:spLocks noChangeAspect="1" noChangeArrowheads="1"/>
          </p:cNvSpPr>
          <p:nvPr userDrawn="1"/>
        </p:nvSpPr>
        <p:spPr bwMode="auto">
          <a:xfrm>
            <a:off x="155575" y="-563563"/>
            <a:ext cx="14287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0" name="AutoShape 22" descr="104972731_large_03.png"/>
          <p:cNvSpPr>
            <a:spLocks noChangeAspect="1" noChangeArrowheads="1"/>
          </p:cNvSpPr>
          <p:nvPr userDrawn="1"/>
        </p:nvSpPr>
        <p:spPr bwMode="auto">
          <a:xfrm>
            <a:off x="155575" y="-563563"/>
            <a:ext cx="14287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2" name="AutoShape 24" descr="104972731_large_03.png"/>
          <p:cNvSpPr>
            <a:spLocks noChangeAspect="1" noChangeArrowheads="1"/>
          </p:cNvSpPr>
          <p:nvPr userDrawn="1"/>
        </p:nvSpPr>
        <p:spPr bwMode="auto">
          <a:xfrm>
            <a:off x="155575" y="-563563"/>
            <a:ext cx="14287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8" name="AutoShape 30" descr="https://img-fotki.yandex.ru/get/15582/130884706.134/0_de860_1debc16b_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20" name="AutoShape 32" descr="https://img-fotki.yandex.ru/get/15582/130884706.134/0_de860_1debc16b_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214282" y="4714884"/>
            <a:ext cx="8732929" cy="1976426"/>
            <a:chOff x="214282" y="4714884"/>
            <a:chExt cx="8732929" cy="1976426"/>
          </a:xfrm>
        </p:grpSpPr>
        <p:pic>
          <p:nvPicPr>
            <p:cNvPr id="12334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572000" y="4714884"/>
              <a:ext cx="4375211" cy="1976426"/>
            </a:xfrm>
            <a:prstGeom prst="rect">
              <a:avLst/>
            </a:prstGeom>
            <a:noFill/>
          </p:spPr>
        </p:pic>
        <p:pic>
          <p:nvPicPr>
            <p:cNvPr id="42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4973936"/>
              <a:ext cx="4429156" cy="1655488"/>
            </a:xfrm>
            <a:prstGeom prst="rect">
              <a:avLst/>
            </a:prstGeom>
            <a:noFill/>
          </p:spPr>
        </p:pic>
      </p:grpSp>
      <p:pic>
        <p:nvPicPr>
          <p:cNvPr id="12332" name="Picture 44" descr="http://img1.liveinternet.ru/images/attach/c/7/98/254/98254457_large_0_66196_55b3dd85_XL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282" y="3714752"/>
            <a:ext cx="2928958" cy="2928958"/>
          </a:xfrm>
          <a:prstGeom prst="rect">
            <a:avLst/>
          </a:prstGeom>
          <a:noFill/>
        </p:spPr>
      </p:pic>
      <p:pic>
        <p:nvPicPr>
          <p:cNvPr id="11" name="Picture 8" descr=" 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1928794" y="1928802"/>
            <a:ext cx="5429288" cy="22860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143108" y="4857760"/>
            <a:ext cx="5900750" cy="56040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4957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i014.radikal.ru/0808/8d/ce23009df649.png"/>
          <p:cNvPicPr>
            <a:picLocks noChangeAspect="1" noChangeArrowheads="1"/>
          </p:cNvPicPr>
          <p:nvPr userDrawn="1"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392877" y="823614"/>
            <a:ext cx="8358246" cy="5177154"/>
          </a:xfrm>
          <a:prstGeom prst="rect">
            <a:avLst/>
          </a:prstGeom>
          <a:noFill/>
        </p:spPr>
      </p:pic>
      <p:pic>
        <p:nvPicPr>
          <p:cNvPr id="11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049" y="0"/>
            <a:ext cx="376803" cy="823614"/>
          </a:xfrm>
          <a:prstGeom prst="rect">
            <a:avLst/>
          </a:prstGeom>
          <a:noFill/>
        </p:spPr>
      </p:pic>
      <p:pic>
        <p:nvPicPr>
          <p:cNvPr id="12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4" cstate="print"/>
          <a:srcRect r="-146"/>
          <a:stretch>
            <a:fillRect/>
          </a:stretch>
        </p:blipFill>
        <p:spPr bwMode="auto">
          <a:xfrm>
            <a:off x="7516046" y="0"/>
            <a:ext cx="413540" cy="823614"/>
          </a:xfrm>
          <a:prstGeom prst="rect">
            <a:avLst/>
          </a:prstGeom>
          <a:noFill/>
        </p:spPr>
      </p:pic>
      <p:pic>
        <p:nvPicPr>
          <p:cNvPr id="13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12" descr="http://files.kabobo.ru/tw_files2/urls_3455/12/d-11209/11209_html_748f1f66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992836" flipH="1">
            <a:off x="6095638" y="222025"/>
            <a:ext cx="2837724" cy="1891816"/>
          </a:xfrm>
          <a:prstGeom prst="rect">
            <a:avLst/>
          </a:prstGeom>
          <a:noFill/>
        </p:spPr>
      </p:pic>
      <p:grpSp>
        <p:nvGrpSpPr>
          <p:cNvPr id="2" name="Группа 15"/>
          <p:cNvGrpSpPr/>
          <p:nvPr userDrawn="1"/>
        </p:nvGrpSpPr>
        <p:grpSpPr>
          <a:xfrm>
            <a:off x="214282" y="4714884"/>
            <a:ext cx="8732929" cy="1976426"/>
            <a:chOff x="214282" y="4714884"/>
            <a:chExt cx="8732929" cy="1976426"/>
          </a:xfrm>
        </p:grpSpPr>
        <p:pic>
          <p:nvPicPr>
            <p:cNvPr id="17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572000" y="4714884"/>
              <a:ext cx="4375211" cy="1976426"/>
            </a:xfrm>
            <a:prstGeom prst="rect">
              <a:avLst/>
            </a:prstGeom>
            <a:noFill/>
          </p:spPr>
        </p:pic>
        <p:pic>
          <p:nvPicPr>
            <p:cNvPr id="18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4973936"/>
              <a:ext cx="4429156" cy="1655488"/>
            </a:xfrm>
            <a:prstGeom prst="rect">
              <a:avLst/>
            </a:prstGeom>
            <a:noFill/>
          </p:spPr>
        </p:pic>
      </p:grpSp>
      <p:pic>
        <p:nvPicPr>
          <p:cNvPr id="14" name="Picture 8" descr=" 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500562" y="2285992"/>
            <a:ext cx="3643338" cy="30670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0"/>
          </p:nvPr>
        </p:nvSpPr>
        <p:spPr>
          <a:xfrm>
            <a:off x="785786" y="2285992"/>
            <a:ext cx="3643338" cy="30670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6900882" cy="846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i014.radikal.ru/0808/8d/ce23009df649.png"/>
          <p:cNvPicPr>
            <a:picLocks noChangeAspect="1" noChangeArrowheads="1"/>
          </p:cNvPicPr>
          <p:nvPr userDrawn="1"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392877" y="823614"/>
            <a:ext cx="8358246" cy="5177154"/>
          </a:xfrm>
          <a:prstGeom prst="rect">
            <a:avLst/>
          </a:prstGeom>
          <a:noFill/>
        </p:spPr>
      </p:pic>
      <p:pic>
        <p:nvPicPr>
          <p:cNvPr id="11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049" y="0"/>
            <a:ext cx="376803" cy="823614"/>
          </a:xfrm>
          <a:prstGeom prst="rect">
            <a:avLst/>
          </a:prstGeom>
          <a:noFill/>
        </p:spPr>
      </p:pic>
      <p:pic>
        <p:nvPicPr>
          <p:cNvPr id="12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4" cstate="print"/>
          <a:srcRect r="-146"/>
          <a:stretch>
            <a:fillRect/>
          </a:stretch>
        </p:blipFill>
        <p:spPr bwMode="auto">
          <a:xfrm>
            <a:off x="7516046" y="0"/>
            <a:ext cx="413540" cy="823614"/>
          </a:xfrm>
          <a:prstGeom prst="rect">
            <a:avLst/>
          </a:prstGeom>
          <a:noFill/>
        </p:spPr>
      </p:pic>
      <p:pic>
        <p:nvPicPr>
          <p:cNvPr id="13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12" descr="http://files.kabobo.ru/tw_files2/urls_3455/12/d-11209/11209_html_748f1f66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992836" flipH="1">
            <a:off x="6095638" y="222025"/>
            <a:ext cx="2837724" cy="1891816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 userDrawn="1"/>
        </p:nvGrpSpPr>
        <p:grpSpPr>
          <a:xfrm>
            <a:off x="214282" y="4714884"/>
            <a:ext cx="8732929" cy="1976426"/>
            <a:chOff x="214282" y="4714884"/>
            <a:chExt cx="8732929" cy="1976426"/>
          </a:xfrm>
        </p:grpSpPr>
        <p:pic>
          <p:nvPicPr>
            <p:cNvPr id="17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572000" y="4714884"/>
              <a:ext cx="4375211" cy="1976426"/>
            </a:xfrm>
            <a:prstGeom prst="rect">
              <a:avLst/>
            </a:prstGeom>
            <a:noFill/>
          </p:spPr>
        </p:pic>
        <p:pic>
          <p:nvPicPr>
            <p:cNvPr id="18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4973936"/>
              <a:ext cx="4429156" cy="1655488"/>
            </a:xfrm>
            <a:prstGeom prst="rect">
              <a:avLst/>
            </a:prstGeom>
            <a:noFill/>
          </p:spPr>
        </p:pic>
      </p:grpSp>
      <p:pic>
        <p:nvPicPr>
          <p:cNvPr id="14" name="Picture 8" descr=" 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715304" cy="4067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i014.radikal.ru/0808/8d/ce23009df649.png"/>
          <p:cNvPicPr>
            <a:picLocks noChangeAspect="1" noChangeArrowheads="1"/>
          </p:cNvPicPr>
          <p:nvPr userDrawn="1"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392877" y="823614"/>
            <a:ext cx="8358246" cy="5177154"/>
          </a:xfrm>
          <a:prstGeom prst="rect">
            <a:avLst/>
          </a:prstGeom>
          <a:noFill/>
        </p:spPr>
      </p:pic>
      <p:pic>
        <p:nvPicPr>
          <p:cNvPr id="11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049" y="0"/>
            <a:ext cx="376803" cy="823614"/>
          </a:xfrm>
          <a:prstGeom prst="rect">
            <a:avLst/>
          </a:prstGeom>
          <a:noFill/>
        </p:spPr>
      </p:pic>
      <p:pic>
        <p:nvPicPr>
          <p:cNvPr id="12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4" cstate="print"/>
          <a:srcRect r="-146"/>
          <a:stretch>
            <a:fillRect/>
          </a:stretch>
        </p:blipFill>
        <p:spPr bwMode="auto">
          <a:xfrm>
            <a:off x="7516046" y="0"/>
            <a:ext cx="413540" cy="823614"/>
          </a:xfrm>
          <a:prstGeom prst="rect">
            <a:avLst/>
          </a:prstGeom>
          <a:noFill/>
        </p:spPr>
      </p:pic>
      <p:pic>
        <p:nvPicPr>
          <p:cNvPr id="13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12" descr="http://files.kabobo.ru/tw_files2/urls_3455/12/d-11209/11209_html_748f1f66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992836" flipH="1">
            <a:off x="6095638" y="222025"/>
            <a:ext cx="2837724" cy="1891816"/>
          </a:xfrm>
          <a:prstGeom prst="rect">
            <a:avLst/>
          </a:prstGeom>
          <a:noFill/>
        </p:spPr>
      </p:pic>
      <p:grpSp>
        <p:nvGrpSpPr>
          <p:cNvPr id="2" name="Группа 15"/>
          <p:cNvGrpSpPr/>
          <p:nvPr userDrawn="1"/>
        </p:nvGrpSpPr>
        <p:grpSpPr>
          <a:xfrm>
            <a:off x="214282" y="4714884"/>
            <a:ext cx="8732929" cy="1976426"/>
            <a:chOff x="214282" y="4714884"/>
            <a:chExt cx="8732929" cy="1976426"/>
          </a:xfrm>
        </p:grpSpPr>
        <p:pic>
          <p:nvPicPr>
            <p:cNvPr id="17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572000" y="4714884"/>
              <a:ext cx="4375211" cy="1976426"/>
            </a:xfrm>
            <a:prstGeom prst="rect">
              <a:avLst/>
            </a:prstGeom>
            <a:noFill/>
          </p:spPr>
        </p:pic>
        <p:pic>
          <p:nvPicPr>
            <p:cNvPr id="18" name="Picture 46" descr="http://ekladata.com/QTRT3aB5AQcp04U0zMWs8HGBinE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4973936"/>
              <a:ext cx="4429156" cy="1655488"/>
            </a:xfrm>
            <a:prstGeom prst="rect">
              <a:avLst/>
            </a:prstGeom>
            <a:noFill/>
          </p:spPr>
        </p:pic>
      </p:grpSp>
      <p:pic>
        <p:nvPicPr>
          <p:cNvPr id="14" name="Picture 8" descr=" 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286676" cy="34956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0"/>
          </p:nvPr>
        </p:nvSpPr>
        <p:spPr>
          <a:xfrm>
            <a:off x="857224" y="857232"/>
            <a:ext cx="7286676" cy="7143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 userDrawn="1"/>
        </p:nvGrpSpPr>
        <p:grpSpPr bwMode="auto">
          <a:xfrm>
            <a:off x="392113" y="214313"/>
            <a:ext cx="8359775" cy="6286500"/>
            <a:chOff x="1785918" y="1142984"/>
            <a:chExt cx="5783893" cy="4857784"/>
          </a:xfrm>
        </p:grpSpPr>
        <p:pic>
          <p:nvPicPr>
            <p:cNvPr id="4" name="Picture 10" descr="http://i014.radikal.ru/0808/8d/ce23009df649.pn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1785918" y="2000240"/>
              <a:ext cx="5783893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2143108" y="1142984"/>
              <a:ext cx="285752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6715140" y="1142984"/>
              <a:ext cx="285752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8" descr=" 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000100" y="3000372"/>
            <a:ext cx="7215238" cy="25717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0"/>
          </p:nvPr>
        </p:nvSpPr>
        <p:spPr>
          <a:xfrm>
            <a:off x="1000100" y="1714488"/>
            <a:ext cx="7286676" cy="7143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://i014.radikal.ru/0808/8d/ce23009df649.png"/>
          <p:cNvPicPr>
            <a:picLocks noChangeAspect="1" noChangeArrowheads="1"/>
          </p:cNvPicPr>
          <p:nvPr userDrawn="1"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357158" y="714356"/>
            <a:ext cx="8358246" cy="5177154"/>
          </a:xfrm>
          <a:prstGeom prst="rect">
            <a:avLst/>
          </a:prstGeom>
          <a:noFill/>
        </p:spPr>
      </p:pic>
      <p:pic>
        <p:nvPicPr>
          <p:cNvPr id="16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768" y="0"/>
            <a:ext cx="341084" cy="680738"/>
          </a:xfrm>
          <a:prstGeom prst="rect">
            <a:avLst/>
          </a:prstGeom>
          <a:noFill/>
        </p:spPr>
      </p:pic>
      <p:pic>
        <p:nvPicPr>
          <p:cNvPr id="17" name="Picture 4" descr="http://opengameart.org/sites/default/files/chai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1765" y="0"/>
            <a:ext cx="377821" cy="680738"/>
          </a:xfrm>
          <a:prstGeom prst="rect">
            <a:avLst/>
          </a:prstGeom>
          <a:noFill/>
        </p:spPr>
      </p:pic>
      <p:pic>
        <p:nvPicPr>
          <p:cNvPr id="13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Picture 8" descr=" 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3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86388"/>
            <a:ext cx="8715436" cy="13818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" name="Picture 44" descr="http://img1.liveinternet.ru/images/attach/c/7/98/254/98254457_large_0_66196_55b3dd85_XL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214818"/>
            <a:ext cx="2357454" cy="2357454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643866" cy="378141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392877" y="214290"/>
            <a:ext cx="8358246" cy="6286544"/>
            <a:chOff x="1785918" y="1142984"/>
            <a:chExt cx="5783893" cy="4857784"/>
          </a:xfrm>
        </p:grpSpPr>
        <p:pic>
          <p:nvPicPr>
            <p:cNvPr id="9" name="Picture 10" descr="http://i014.radikal.ru/0808/8d/ce23009df649.pn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1785918" y="2000240"/>
              <a:ext cx="5783893" cy="4000528"/>
            </a:xfrm>
            <a:prstGeom prst="rect">
              <a:avLst/>
            </a:prstGeom>
            <a:noFill/>
          </p:spPr>
        </p:pic>
        <p:pic>
          <p:nvPicPr>
            <p:cNvPr id="10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2143108" y="1142984"/>
              <a:ext cx="285752" cy="857256"/>
            </a:xfrm>
            <a:prstGeom prst="rect">
              <a:avLst/>
            </a:prstGeom>
            <a:noFill/>
          </p:spPr>
        </p:pic>
        <p:pic>
          <p:nvPicPr>
            <p:cNvPr id="11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6715140" y="1142984"/>
              <a:ext cx="285752" cy="857256"/>
            </a:xfrm>
            <a:prstGeom prst="rect">
              <a:avLst/>
            </a:prstGeom>
            <a:noFill/>
          </p:spPr>
        </p:pic>
      </p:grpSp>
      <p:pic>
        <p:nvPicPr>
          <p:cNvPr id="12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8" descr=" 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000100" y="2285992"/>
            <a:ext cx="7215238" cy="39242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4F5A37-7A5D-4374-B749-1D7BF30B102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51A14-B973-4B05-9803-F27685192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 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60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kak-pravilno-plus.ru/wp-content/uploads/2017/04/%D0%9E.jpg" TargetMode="External"/><Relationship Id="rId3" Type="http://schemas.openxmlformats.org/officeDocument/2006/relationships/hyperlink" Target="http://s01.yapfiles.ru/files/1531115/82020126_large_UY.png" TargetMode="External"/><Relationship Id="rId7" Type="http://schemas.openxmlformats.org/officeDocument/2006/relationships/hyperlink" Target="http://alpeev.ru/img-q5y5x5n4g40414j5l4m4c4i5j5j5q4m4n4q5e4n4b4p2x5p4/images/letters2/o/o7.png" TargetMode="External"/><Relationship Id="rId2" Type="http://schemas.openxmlformats.org/officeDocument/2006/relationships/hyperlink" Target="http://maltzewa17.ru/alfavit-v-stihah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raskraski.link/uploads/9/0/2/9024-raskraska-bukva-u-vikroyka-v-horoshem-kachestve.jpg" TargetMode="External"/><Relationship Id="rId5" Type="http://schemas.openxmlformats.org/officeDocument/2006/relationships/hyperlink" Target="http://readik.ru/bukvy/ji5.jpg" TargetMode="External"/><Relationship Id="rId4" Type="http://schemas.openxmlformats.org/officeDocument/2006/relationships/hyperlink" Target="http://deti-tv2011.samomu.net/attachments/Image/ie.png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pengameart.org/sites/default/files/chain.png" TargetMode="External"/><Relationship Id="rId3" Type="http://schemas.openxmlformats.org/officeDocument/2006/relationships/hyperlink" Target="http://img1.liveinternet.ru/images/attach/c/7/98/254/98254457_large_0_66196_55b3dd85_XL.png" TargetMode="External"/><Relationship Id="rId7" Type="http://schemas.openxmlformats.org/officeDocument/2006/relationships/hyperlink" Target="http://i014.radikal.ru/0808/8d/ce23009df649.png" TargetMode="External"/><Relationship Id="rId2" Type="http://schemas.openxmlformats.org/officeDocument/2006/relationships/hyperlink" Target="http://ekladata.com/QTRT3aB5AQcp04U0zMWs8HGBinE.pn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img0.liveinternet.ru/images/attach/c/6/90/106/90106830_StarLightDesigns_MorningComes_papers__3_.jpg" TargetMode="External"/><Relationship Id="rId5" Type="http://schemas.openxmlformats.org/officeDocument/2006/relationships/hyperlink" Target="http://files.kabobo.ru/tw_files2/urls_3455/12/d-11209/11209_html_748f1f66.png" TargetMode="External"/><Relationship Id="rId4" Type="http://schemas.openxmlformats.org/officeDocument/2006/relationships/hyperlink" Target="http://img-fotki.yandex.ru/get/5208/flashtuchka.2c5/0_6ace3_d723c85d_X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928794" y="2428868"/>
            <a:ext cx="5429288" cy="2286016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ln w="28575">
                  <a:solidFill>
                    <a:srgbClr val="00CCFF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ВЕСЁЛЫЕ БУКВЯТА</a:t>
            </a:r>
          </a:p>
          <a:p>
            <a:pPr algn="ctr">
              <a:buNone/>
            </a:pPr>
            <a:endParaRPr lang="ru-RU" sz="8000" b="1" dirty="0" smtClean="0">
              <a:ln w="28575">
                <a:solidFill>
                  <a:srgbClr val="00CCFF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4643446"/>
            <a:ext cx="4357718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J:\1 класс\Учёба_2016\О проектах\Буквы-\0_4af5e_6ae5faf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606">
            <a:off x="6460457" y="4171141"/>
            <a:ext cx="1228073" cy="13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Весёлые буквята\Алла_шаблон_буквята\Ы\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454970"/>
            <a:ext cx="1214446" cy="1421441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И\О\061245_13856947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357298"/>
            <a:ext cx="1146329" cy="1143008"/>
          </a:xfrm>
          <a:prstGeom prst="rect">
            <a:avLst/>
          </a:prstGeom>
          <a:noFill/>
        </p:spPr>
      </p:pic>
      <p:pic>
        <p:nvPicPr>
          <p:cNvPr id="13" name="Picture 2" descr="J:\2 класс\Работа_август\Весёлые буквята\И\И\0_4af53_8bddbb56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929198"/>
            <a:ext cx="1285884" cy="1600679"/>
          </a:xfrm>
          <a:prstGeom prst="rect">
            <a:avLst/>
          </a:prstGeom>
          <a:noFill/>
        </p:spPr>
      </p:pic>
      <p:pic>
        <p:nvPicPr>
          <p:cNvPr id="14" name="Picture 3" descr="J:\Алфавит\Детский 1\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1571612"/>
            <a:ext cx="1357322" cy="141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Весёлые буквята\А\Копия Doc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3929066"/>
            <a:ext cx="1470604" cy="1778405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57224" y="2143116"/>
            <a:ext cx="7715304" cy="20002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Дорогой друг! 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В  воскресенье всех красных </a:t>
            </a:r>
            <a:r>
              <a:rPr lang="ru-RU" sz="2000" dirty="0" err="1" smtClean="0">
                <a:latin typeface="+mj-lt"/>
              </a:rPr>
              <a:t>буквят</a:t>
            </a:r>
            <a:r>
              <a:rPr lang="ru-RU" sz="2000" dirty="0" smtClean="0">
                <a:latin typeface="+mj-lt"/>
              </a:rPr>
              <a:t> пригласили выступить в концерте, ведь они очень хорошо пели. Они договорились петь свои песенки - звуки друг за другом. «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А-а-а</a:t>
            </a:r>
            <a:r>
              <a:rPr lang="ru-RU" sz="2000" dirty="0" smtClean="0">
                <a:latin typeface="+mj-lt"/>
              </a:rPr>
              <a:t>!» — запел первый </a:t>
            </a:r>
            <a:r>
              <a:rPr lang="ru-RU" sz="2000" dirty="0" err="1" smtClean="0">
                <a:latin typeface="+mj-lt"/>
              </a:rPr>
              <a:t>буквёнок</a:t>
            </a:r>
            <a:r>
              <a:rPr lang="ru-RU" sz="2000" dirty="0" smtClean="0">
                <a:latin typeface="+mj-lt"/>
              </a:rPr>
              <a:t>. «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О-о-о!</a:t>
            </a:r>
            <a:r>
              <a:rPr lang="ru-RU" sz="2000" dirty="0" smtClean="0">
                <a:latin typeface="+mj-lt"/>
              </a:rPr>
              <a:t>» — продолжил другой. «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У-у-у</a:t>
            </a:r>
            <a:r>
              <a:rPr lang="ru-RU" sz="2000" dirty="0" smtClean="0">
                <a:latin typeface="+mj-lt"/>
              </a:rPr>
              <a:t>!» — подхватил третий. «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</a:rPr>
              <a:t>Ы-ы-ы</a:t>
            </a:r>
            <a:r>
              <a:rPr lang="ru-RU" sz="2000" dirty="0" smtClean="0">
                <a:latin typeface="+mj-lt"/>
              </a:rPr>
              <a:t>!» — затянул четвёртый. «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И-и-и</a:t>
            </a:r>
            <a:r>
              <a:rPr lang="ru-RU" sz="2000" dirty="0" smtClean="0">
                <a:latin typeface="+mj-lt"/>
              </a:rPr>
              <a:t>!» — закончил пятый. </a:t>
            </a:r>
            <a:endParaRPr lang="ru-RU" sz="2000" dirty="0"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7224" y="1142984"/>
            <a:ext cx="6900882" cy="11430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 БУКВЫ И ЗВУКИ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Admin\Рабочий стол\Весёлые буквята\Алла_шаблон_буквята\Ы\мой.png"/>
          <p:cNvPicPr>
            <a:picLocks noChangeAspect="1" noChangeArrowheads="1"/>
          </p:cNvPicPr>
          <p:nvPr/>
        </p:nvPicPr>
        <p:blipFill>
          <a:blip r:embed="rId3" cstate="print"/>
          <a:srcRect t="8571" r="9444" b="11429"/>
          <a:stretch>
            <a:fillRect/>
          </a:stretch>
        </p:blipFill>
        <p:spPr bwMode="auto">
          <a:xfrm>
            <a:off x="7072330" y="4000504"/>
            <a:ext cx="1803810" cy="144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mWjmTxBz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71678"/>
            <a:ext cx="4599931" cy="3567897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idx="10"/>
          </p:nvPr>
        </p:nvSpPr>
        <p:spPr>
          <a:xfrm>
            <a:off x="785786" y="1142984"/>
            <a:ext cx="5072098" cy="7143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Эту песенку услышал весёлый клоун и запел вместе с </a:t>
            </a:r>
            <a:r>
              <a:rPr lang="ru-RU" sz="1800" dirty="0" err="1" smtClean="0"/>
              <a:t>буквятами</a:t>
            </a:r>
            <a:r>
              <a:rPr lang="ru-RU" sz="1800" dirty="0" smtClean="0"/>
              <a:t>, даже слова придумал.</a:t>
            </a:r>
            <a:endParaRPr lang="ru-RU" sz="18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86182" y="1785926"/>
            <a:ext cx="1730857" cy="1073053"/>
            <a:chOff x="5412911" y="1680636"/>
            <a:chExt cx="1730857" cy="1073053"/>
          </a:xfrm>
        </p:grpSpPr>
        <p:pic>
          <p:nvPicPr>
            <p:cNvPr id="11" name="Picture 3" descr="J:\Алфавит\Детский 1\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36" y="1714488"/>
              <a:ext cx="1000132" cy="1039201"/>
            </a:xfrm>
            <a:prstGeom prst="rect">
              <a:avLst/>
            </a:prstGeom>
            <a:noFill/>
          </p:spPr>
        </p:pic>
        <p:pic>
          <p:nvPicPr>
            <p:cNvPr id="12" name="Picture 4" descr="J:\1 класс\Учёба_2016\О проектах\Буквы-\0_4af5e_6ae5faf2_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00392">
              <a:off x="5412911" y="1680636"/>
              <a:ext cx="844819" cy="94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C:\Documents and Settings\Admin\Рабочий стол\И\О\061245_13856947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286124"/>
            <a:ext cx="1719494" cy="1714512"/>
          </a:xfrm>
          <a:prstGeom prst="rect">
            <a:avLst/>
          </a:prstGeom>
          <a:noFill/>
        </p:spPr>
      </p:pic>
      <p:pic>
        <p:nvPicPr>
          <p:cNvPr id="14" name="Picture 4" descr="J:\1 класс\Учёба_2016\О проектах\Буквы-\0_4af59_71c4851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0424">
            <a:off x="538219" y="3895814"/>
            <a:ext cx="1676314" cy="1676314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57224" y="1857364"/>
            <a:ext cx="3500462" cy="214314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+mj-lt"/>
              </a:rPr>
              <a:t>Клоун песенку запел, 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Веселить ребят хотел!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Помогайте, ребятишки,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И девчонки, и мальчишки: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А   О   У   Ы   И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И\О\061245_1385694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1648439" cy="1379221"/>
          </a:xfrm>
          <a:prstGeom prst="rect">
            <a:avLst/>
          </a:prstGeom>
          <a:noFill/>
        </p:spPr>
      </p:pic>
      <p:pic>
        <p:nvPicPr>
          <p:cNvPr id="7" name="Picture 4" descr="J:\1 класс\Учёба_2016\О проектах\Буквы-\0_4af59_71c4851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424">
            <a:off x="7178924" y="3464155"/>
            <a:ext cx="1543274" cy="1543274"/>
          </a:xfrm>
          <a:prstGeom prst="rect">
            <a:avLst/>
          </a:prstGeom>
          <a:noFill/>
        </p:spPr>
      </p:pic>
      <p:pic>
        <p:nvPicPr>
          <p:cNvPr id="9" name="Рисунок 8" descr="2mWjmTxBz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071678"/>
            <a:ext cx="4671369" cy="356789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4" y="1214422"/>
            <a:ext cx="4786346" cy="171451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Песню петь мы помогали — 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Буквы правильно читали! 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Песня вышла классная, 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Потому что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ГЛАСНАЯ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buNone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2428868"/>
            <a:ext cx="5357850" cy="292895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+mj-lt"/>
              </a:rPr>
              <a:t>«А почему ты, клоун, назвал нашу песенку гласной?» — спросили </a:t>
            </a:r>
            <a:r>
              <a:rPr lang="ru-RU" sz="2000" dirty="0" err="1" smtClean="0">
                <a:latin typeface="+mj-lt"/>
              </a:rPr>
              <a:t>буквята</a:t>
            </a:r>
            <a:r>
              <a:rPr lang="ru-RU" sz="2000" dirty="0" smtClean="0">
                <a:latin typeface="+mj-lt"/>
              </a:rPr>
              <a:t>. И клоун ответил: «Потому что все вы поёте голосом, а значит — вы все голосовые звуки, или гласные, как вас все называют». </a:t>
            </a:r>
          </a:p>
          <a:p>
            <a:pPr marL="0" indent="0">
              <a:buNone/>
            </a:pPr>
            <a:r>
              <a:rPr lang="ru-RU" sz="2000" dirty="0" err="1" smtClean="0">
                <a:latin typeface="+mj-lt"/>
              </a:rPr>
              <a:t>Буквятам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Ы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2000" dirty="0" smtClean="0">
                <a:latin typeface="+mj-lt"/>
              </a:rPr>
              <a:t> очень понравилось называться ГЛАСНЫМИ. Теперь и мы с тобой будем называть звуки [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000" dirty="0" smtClean="0">
                <a:latin typeface="+mj-lt"/>
              </a:rPr>
              <a:t>], [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], [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000" dirty="0" smtClean="0">
                <a:latin typeface="+mj-lt"/>
              </a:rPr>
              <a:t>], [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Ы</a:t>
            </a:r>
            <a:r>
              <a:rPr lang="ru-RU" sz="2000" dirty="0" smtClean="0">
                <a:latin typeface="+mj-lt"/>
              </a:rPr>
              <a:t>], [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И</a:t>
            </a:r>
            <a:r>
              <a:rPr lang="ru-RU" sz="2000" dirty="0" smtClean="0">
                <a:latin typeface="+mj-lt"/>
              </a:rPr>
              <a:t>] гласными.</a:t>
            </a:r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  <p:pic>
        <p:nvPicPr>
          <p:cNvPr id="2" name="Picture 3" descr="C:\Documents and Settings\Admin\Рабочий стол\Весёлые буквята\А\Копия Doc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388" y="1071546"/>
            <a:ext cx="1285884" cy="1555022"/>
          </a:xfrm>
          <a:prstGeom prst="rect">
            <a:avLst/>
          </a:prstGeom>
          <a:noFill/>
        </p:spPr>
      </p:pic>
      <p:pic>
        <p:nvPicPr>
          <p:cNvPr id="12" name="Picture 3" descr="J:\Алфавит\Детский 1\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643182"/>
            <a:ext cx="1643074" cy="170725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И\Ы\061816_13856950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142984"/>
            <a:ext cx="1716533" cy="1296572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Весёлые буквята\Алла_шаблон_буквята\Ы\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85794"/>
            <a:ext cx="1643074" cy="1923127"/>
          </a:xfrm>
          <a:prstGeom prst="rect">
            <a:avLst/>
          </a:prstGeom>
          <a:noFill/>
        </p:spPr>
      </p:pic>
      <p:pic>
        <p:nvPicPr>
          <p:cNvPr id="8" name="Picture 2" descr="J:\2 класс\Работа_август\Весёлые буквята\И\И\0_4af53_8bddbb56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285860"/>
            <a:ext cx="1071570" cy="1100613"/>
          </a:xfrm>
          <a:prstGeom prst="rect">
            <a:avLst/>
          </a:prstGeom>
          <a:noFill/>
        </p:spPr>
      </p:pic>
      <p:pic>
        <p:nvPicPr>
          <p:cNvPr id="11" name="Picture 4" descr="J:\1 класс\Учёба_2016\О проектах\Буквы-\0_4af5e_6ae5faf2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9606">
            <a:off x="5888953" y="2885257"/>
            <a:ext cx="1228073" cy="13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J:\1 класс\Учёба_2016\О проектах\Буквы-\0_4af59_71c48514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0424">
            <a:off x="5396005" y="4181566"/>
            <a:ext cx="1676314" cy="167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Весёлые буквята\А\Копия Doc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1928802"/>
            <a:ext cx="1500198" cy="18141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57422" y="2285993"/>
            <a:ext cx="4357718" cy="1857388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До новых встреч!</a:t>
            </a:r>
          </a:p>
        </p:txBody>
      </p:sp>
      <p:pic>
        <p:nvPicPr>
          <p:cNvPr id="5" name="Picture 2" descr="C:\Documents and Settings\Admin\Рабочий стол\Весёлые буквята\У\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4429132"/>
            <a:ext cx="2286848" cy="158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Весёлые буквята\Алла_шаблон_буквята\Ы\мой.png"/>
          <p:cNvPicPr>
            <a:picLocks noChangeAspect="1" noChangeArrowheads="1"/>
          </p:cNvPicPr>
          <p:nvPr/>
        </p:nvPicPr>
        <p:blipFill>
          <a:blip r:embed="rId4" cstate="print"/>
          <a:srcRect t="8571" r="9444" b="11429"/>
          <a:stretch>
            <a:fillRect/>
          </a:stretch>
        </p:blipFill>
        <p:spPr bwMode="auto">
          <a:xfrm>
            <a:off x="6357950" y="2000240"/>
            <a:ext cx="2071702" cy="165736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И\О\Осли.png"/>
          <p:cNvPicPr>
            <a:picLocks noChangeAspect="1" noChangeArrowheads="1"/>
          </p:cNvPicPr>
          <p:nvPr/>
        </p:nvPicPr>
        <p:blipFill>
          <a:blip r:embed="rId5" cstate="print"/>
          <a:srcRect t="5551"/>
          <a:stretch>
            <a:fillRect/>
          </a:stretch>
        </p:blipFill>
        <p:spPr bwMode="auto">
          <a:xfrm flipH="1">
            <a:off x="714348" y="4357694"/>
            <a:ext cx="2643206" cy="1729692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И\И\о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143380"/>
            <a:ext cx="1472645" cy="1802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44957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dirty="0" smtClean="0">
                <a:latin typeface="+mj-lt"/>
              </a:rPr>
              <a:t>Литература: 1. Крюкова О.А. Готовимся к школе. Тетрадь 16. Весёлые </a:t>
            </a:r>
            <a:r>
              <a:rPr lang="ru-RU" sz="1800" dirty="0" err="1" smtClean="0">
                <a:latin typeface="+mj-lt"/>
              </a:rPr>
              <a:t>буквята</a:t>
            </a:r>
            <a:r>
              <a:rPr lang="ru-RU" sz="1800" dirty="0" smtClean="0">
                <a:latin typeface="+mj-lt"/>
              </a:rPr>
              <a:t>: Обучение чтению малышей (для детей 3-6 лет). – Екатеринбург: </a:t>
            </a:r>
            <a:r>
              <a:rPr lang="ru-RU" sz="1800" dirty="0" err="1" smtClean="0">
                <a:latin typeface="+mj-lt"/>
              </a:rPr>
              <a:t>Литур-К</a:t>
            </a:r>
            <a:r>
              <a:rPr lang="ru-RU" sz="1800" dirty="0" smtClean="0">
                <a:latin typeface="+mj-lt"/>
              </a:rPr>
              <a:t>; Ростов и/Д: ТИК Антураж, 2016. -72с.</a:t>
            </a:r>
          </a:p>
          <a:p>
            <a:pPr marL="22860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+mj-lt"/>
              </a:rPr>
              <a:t> Автор стихов Елена Котова.</a:t>
            </a:r>
          </a:p>
          <a:p>
            <a:pPr marL="22860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+mj-lt"/>
                <a:hlinkClick r:id="rId2"/>
              </a:rPr>
              <a:t>Детский алфавит</a:t>
            </a:r>
            <a:endParaRPr lang="ru-RU" sz="1800" dirty="0" smtClean="0">
              <a:latin typeface="+mj-lt"/>
            </a:endParaRPr>
          </a:p>
          <a:p>
            <a:pPr marL="22860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+mj-lt"/>
                <a:hlinkClick r:id="rId3"/>
              </a:rPr>
              <a:t>Буква Ы</a:t>
            </a:r>
            <a:endParaRPr lang="ru-RU" sz="1800" dirty="0" smtClean="0">
              <a:latin typeface="+mj-lt"/>
            </a:endParaRPr>
          </a:p>
          <a:p>
            <a:pPr marL="22860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+mj-lt"/>
                <a:hlinkClick r:id="rId4"/>
              </a:rPr>
              <a:t>Буква Ы-2</a:t>
            </a:r>
            <a:endParaRPr lang="ru-RU" sz="1800" dirty="0" smtClean="0">
              <a:latin typeface="+mj-lt"/>
            </a:endParaRPr>
          </a:p>
          <a:p>
            <a:pPr marL="22860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+mj-lt"/>
                <a:hlinkClick r:id="rId5"/>
              </a:rPr>
              <a:t>Буква Ы-3 </a:t>
            </a:r>
            <a:endParaRPr lang="ru-RU" sz="1800" dirty="0" smtClean="0">
              <a:latin typeface="+mj-lt"/>
            </a:endParaRPr>
          </a:p>
          <a:p>
            <a:pPr marL="22860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latin typeface="+mj-lt"/>
                <a:hlinkClick r:id="rId6"/>
              </a:rPr>
              <a:t>Буква У</a:t>
            </a:r>
            <a:endParaRPr lang="ru-RU" sz="1800" dirty="0" smtClean="0">
              <a:latin typeface="+mj-lt"/>
            </a:endParaRPr>
          </a:p>
          <a:p>
            <a:pPr marL="228600" lvl="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solidFill>
                  <a:prstClr val="black"/>
                </a:solidFill>
                <a:latin typeface="+mj-lt"/>
                <a:hlinkClick r:id="rId7"/>
              </a:rPr>
              <a:t>Буква О</a:t>
            </a:r>
            <a:endParaRPr lang="ru-RU" sz="1800" dirty="0" smtClean="0">
              <a:solidFill>
                <a:prstClr val="black"/>
              </a:solidFill>
              <a:latin typeface="+mj-lt"/>
            </a:endParaRPr>
          </a:p>
          <a:p>
            <a:pPr marL="228600" lvl="0" indent="-228600">
              <a:buFont typeface="Arial" pitchFamily="34" charset="0"/>
              <a:buAutoNum type="arabicPeriod"/>
              <a:defRPr/>
            </a:pPr>
            <a:r>
              <a:rPr lang="ru-RU" sz="1800" dirty="0" smtClean="0">
                <a:solidFill>
                  <a:prstClr val="black"/>
                </a:solidFill>
                <a:latin typeface="+mj-lt"/>
                <a:hlinkClick r:id="rId8"/>
              </a:rPr>
              <a:t>Буква О-2</a:t>
            </a:r>
            <a:endParaRPr lang="ru-RU" sz="1800" dirty="0" smtClean="0">
              <a:solidFill>
                <a:prstClr val="black"/>
              </a:solidFill>
              <a:latin typeface="+mj-lt"/>
            </a:endParaRPr>
          </a:p>
          <a:p>
            <a:pPr marL="228600" indent="-228600">
              <a:buFont typeface="Arial" pitchFamily="34" charset="0"/>
              <a:buAutoNum type="arabicPeriod"/>
              <a:defRPr/>
            </a:pPr>
            <a:endParaRPr lang="ru-RU" sz="1800" dirty="0" smtClean="0">
              <a:latin typeface="+mj-lt"/>
            </a:endParaRPr>
          </a:p>
        </p:txBody>
      </p:sp>
      <p:pic>
        <p:nvPicPr>
          <p:cNvPr id="4" name="Рисунок 3" descr="2mWjmTxBzQ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2643182"/>
            <a:ext cx="4671369" cy="3567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</a:rPr>
              <a:t>Ссылки на интернет-ресурсы</a:t>
            </a:r>
          </a:p>
          <a:p>
            <a:r>
              <a:rPr lang="en-US" sz="1200" dirty="0" smtClean="0">
                <a:latin typeface="+mj-lt"/>
                <a:hlinkClick r:id="rId2"/>
              </a:rPr>
              <a:t>http://ekladata.com/QTRT3aB5AQcp04U0zMWs8HGBinE.png</a:t>
            </a:r>
            <a:r>
              <a:rPr lang="ru-RU" sz="1200" dirty="0" smtClean="0">
                <a:latin typeface="+mj-lt"/>
              </a:rPr>
              <a:t> </a:t>
            </a:r>
          </a:p>
          <a:p>
            <a:r>
              <a:rPr lang="en-US" sz="1200" dirty="0" smtClean="0">
                <a:latin typeface="+mj-lt"/>
                <a:hlinkClick r:id="rId3"/>
              </a:rPr>
              <a:t>http://img1.liveinternet.ru/images/attach/c/7/98/254/98254457_large_0_66196_55b3dd85_XL.png</a:t>
            </a:r>
            <a:r>
              <a:rPr lang="ru-RU" sz="1200" dirty="0" smtClean="0">
                <a:latin typeface="+mj-lt"/>
              </a:rPr>
              <a:t> </a:t>
            </a:r>
          </a:p>
          <a:p>
            <a:r>
              <a:rPr lang="en-US" sz="1200" dirty="0" smtClean="0">
                <a:latin typeface="+mj-lt"/>
                <a:hlinkClick r:id="rId4"/>
              </a:rPr>
              <a:t>http://img-fotki.yandex.ru/get/5208/flashtuchka.2c5/0_6ace3_d723c85d_XL.jpg</a:t>
            </a:r>
            <a:r>
              <a:rPr lang="ru-RU" sz="1200" dirty="0" smtClean="0">
                <a:latin typeface="+mj-lt"/>
              </a:rPr>
              <a:t> </a:t>
            </a:r>
          </a:p>
          <a:p>
            <a:r>
              <a:rPr lang="en-US" sz="1200" dirty="0" smtClean="0">
                <a:latin typeface="+mj-lt"/>
                <a:hlinkClick r:id="rId5"/>
              </a:rPr>
              <a:t>http://files.kabobo.ru/tw_files2/urls_3455/12/d-11209/11209_html_748f1f66.png</a:t>
            </a:r>
            <a:r>
              <a:rPr lang="ru-RU" sz="1200" dirty="0" smtClean="0">
                <a:latin typeface="+mj-lt"/>
              </a:rPr>
              <a:t> </a:t>
            </a:r>
          </a:p>
          <a:p>
            <a:r>
              <a:rPr lang="en-US" sz="1200" dirty="0" smtClean="0">
                <a:latin typeface="+mj-lt"/>
                <a:hlinkClick r:id="rId6"/>
              </a:rPr>
              <a:t>http://img0.liveinternet.ru/images/attach/c/6/90/106/90106830_StarLightDesigns_MorningComes_papers__3_.jpg</a:t>
            </a:r>
            <a:r>
              <a:rPr lang="ru-RU" sz="1200" dirty="0" smtClean="0">
                <a:latin typeface="+mj-lt"/>
              </a:rPr>
              <a:t> </a:t>
            </a:r>
          </a:p>
          <a:p>
            <a:r>
              <a:rPr lang="en-US" sz="1200" dirty="0" smtClean="0">
                <a:latin typeface="+mj-lt"/>
                <a:hlinkClick r:id="rId7"/>
              </a:rPr>
              <a:t>http://i014.radikal.ru/0808/8d/ce23009df649.png</a:t>
            </a:r>
            <a:r>
              <a:rPr lang="ru-RU" sz="1200" dirty="0" smtClean="0">
                <a:latin typeface="+mj-lt"/>
              </a:rPr>
              <a:t>  </a:t>
            </a:r>
          </a:p>
          <a:p>
            <a:r>
              <a:rPr lang="en-US" sz="1200" dirty="0" smtClean="0">
                <a:latin typeface="+mj-lt"/>
                <a:hlinkClick r:id="rId8"/>
              </a:rPr>
              <a:t>http://opengameart.org/sites/default/files/chain.pn</a:t>
            </a:r>
            <a:r>
              <a:rPr lang="en-US" dirty="0" smtClean="0">
                <a:latin typeface="+mj-lt"/>
                <a:hlinkClick r:id="rId8"/>
              </a:rPr>
              <a:t>g</a:t>
            </a:r>
            <a:r>
              <a:rPr lang="ru-RU" dirty="0" smtClean="0">
                <a:latin typeface="+mj-lt"/>
              </a:rPr>
              <a:t>  </a:t>
            </a: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307</Words>
  <Application>Microsoft Office PowerPoint</Application>
  <PresentationFormat>Экран (4:3)</PresentationFormat>
  <Paragraphs>37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Тема Office</vt:lpstr>
      <vt:lpstr>Презентация PowerPoint</vt:lpstr>
      <vt:lpstr>ГЛАСНЫЕ БУКВЫ И ЗВУКИ  ЗАКРЕПЛЕНИЕ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школа звук и буква А</dc:title>
  <dc:subject>обучение грамоте</dc:subject>
  <dc:creator>Банникова Е.П.</dc:creator>
  <cp:lastModifiedBy>Пользователь Windows</cp:lastModifiedBy>
  <cp:revision>125</cp:revision>
  <dcterms:created xsi:type="dcterms:W3CDTF">2015-07-20T16:27:27Z</dcterms:created>
  <dcterms:modified xsi:type="dcterms:W3CDTF">2022-04-18T07:15:18Z</dcterms:modified>
  <cp:category>презентация</cp:category>
</cp:coreProperties>
</file>